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7556500"/>
  <p:notesSz cx="6858000" cy="9144000"/>
  <p:embeddedFontLst>
    <p:embeddedFont>
      <p:font typeface="Goudy" panose="020B0604020202020204" charset="0"/>
      <p:regular r:id="rId3"/>
    </p:embeddedFont>
    <p:embeddedFont>
      <p:font typeface="Merriweather" panose="00000500000000000000" pitchFamily="2" charset="0"/>
      <p:regular r:id="rId4"/>
    </p:embeddedFont>
    <p:embeddedFont>
      <p:font typeface="Merriweather Bol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3503869" cy="7560000"/>
            <a:chOff x="0" y="0"/>
            <a:chExt cx="1255708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55708" cy="2709333"/>
            </a:xfrm>
            <a:custGeom>
              <a:avLst/>
              <a:gdLst/>
              <a:ahLst/>
              <a:cxnLst/>
              <a:rect l="l" t="t" r="r" b="b"/>
              <a:pathLst>
                <a:path w="1255708" h="2709333">
                  <a:moveTo>
                    <a:pt x="0" y="0"/>
                  </a:moveTo>
                  <a:lnTo>
                    <a:pt x="1255708" y="0"/>
                  </a:lnTo>
                  <a:lnTo>
                    <a:pt x="1255708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19898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1255708" cy="273790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-129108" y="80516"/>
            <a:ext cx="2919820" cy="1350967"/>
          </a:xfrm>
          <a:custGeom>
            <a:avLst/>
            <a:gdLst/>
            <a:ahLst/>
            <a:cxnLst/>
            <a:rect l="l" t="t" r="r" b="b"/>
            <a:pathLst>
              <a:path w="2919820" h="1350967">
                <a:moveTo>
                  <a:pt x="0" y="0"/>
                </a:moveTo>
                <a:lnTo>
                  <a:pt x="2919819" y="0"/>
                </a:lnTo>
                <a:lnTo>
                  <a:pt x="2919819" y="1350968"/>
                </a:lnTo>
                <a:lnTo>
                  <a:pt x="0" y="13509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1660" t="-106575" r="-27225" b="-115208"/>
            </a:stretch>
          </a:blipFill>
        </p:spPr>
      </p:sp>
      <p:sp>
        <p:nvSpPr>
          <p:cNvPr id="6" name="AutoShape 6"/>
          <p:cNvSpPr/>
          <p:nvPr/>
        </p:nvSpPr>
        <p:spPr>
          <a:xfrm flipV="1">
            <a:off x="307737" y="3186233"/>
            <a:ext cx="979289" cy="0"/>
          </a:xfrm>
          <a:prstGeom prst="line">
            <a:avLst/>
          </a:prstGeom>
          <a:ln w="95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7" name="Group 7"/>
          <p:cNvGrpSpPr/>
          <p:nvPr/>
        </p:nvGrpSpPr>
        <p:grpSpPr>
          <a:xfrm>
            <a:off x="3503869" y="0"/>
            <a:ext cx="7925630" cy="7560000"/>
            <a:chOff x="0" y="0"/>
            <a:chExt cx="2840367" cy="270933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840367" cy="2709333"/>
            </a:xfrm>
            <a:custGeom>
              <a:avLst/>
              <a:gdLst/>
              <a:ahLst/>
              <a:cxnLst/>
              <a:rect l="l" t="t" r="r" b="b"/>
              <a:pathLst>
                <a:path w="2840367" h="2709333">
                  <a:moveTo>
                    <a:pt x="0" y="0"/>
                  </a:moveTo>
                  <a:lnTo>
                    <a:pt x="2840367" y="0"/>
                  </a:lnTo>
                  <a:lnTo>
                    <a:pt x="284036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262262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28575"/>
              <a:ext cx="2840367" cy="273790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2455504" y="5042042"/>
            <a:ext cx="2096730" cy="1761958"/>
            <a:chOff x="0" y="0"/>
            <a:chExt cx="2795639" cy="2349277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397820" cy="2349277"/>
            </a:xfrm>
            <a:custGeom>
              <a:avLst/>
              <a:gdLst/>
              <a:ahLst/>
              <a:cxnLst/>
              <a:rect l="l" t="t" r="r" b="b"/>
              <a:pathLst>
                <a:path w="1397820" h="2349277">
                  <a:moveTo>
                    <a:pt x="0" y="0"/>
                  </a:moveTo>
                  <a:lnTo>
                    <a:pt x="1397820" y="0"/>
                  </a:lnTo>
                  <a:lnTo>
                    <a:pt x="1397820" y="2349277"/>
                  </a:lnTo>
                  <a:lnTo>
                    <a:pt x="0" y="234927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 flipH="1">
              <a:off x="1397820" y="0"/>
              <a:ext cx="1397820" cy="2349277"/>
            </a:xfrm>
            <a:custGeom>
              <a:avLst/>
              <a:gdLst/>
              <a:ahLst/>
              <a:cxnLst/>
              <a:rect l="l" t="t" r="r" b="b"/>
              <a:pathLst>
                <a:path w="1397820" h="2349277">
                  <a:moveTo>
                    <a:pt x="1397819" y="0"/>
                  </a:moveTo>
                  <a:lnTo>
                    <a:pt x="0" y="0"/>
                  </a:lnTo>
                  <a:lnTo>
                    <a:pt x="0" y="2349277"/>
                  </a:lnTo>
                  <a:lnTo>
                    <a:pt x="1397819" y="2349277"/>
                  </a:lnTo>
                  <a:lnTo>
                    <a:pt x="1397819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</p:sp>
      </p:grpSp>
      <p:sp>
        <p:nvSpPr>
          <p:cNvPr id="13" name="Freeform 13"/>
          <p:cNvSpPr/>
          <p:nvPr/>
        </p:nvSpPr>
        <p:spPr>
          <a:xfrm>
            <a:off x="212533" y="6712636"/>
            <a:ext cx="608340" cy="596508"/>
          </a:xfrm>
          <a:custGeom>
            <a:avLst/>
            <a:gdLst/>
            <a:ahLst/>
            <a:cxnLst/>
            <a:rect l="l" t="t" r="r" b="b"/>
            <a:pathLst>
              <a:path w="608340" h="596508">
                <a:moveTo>
                  <a:pt x="0" y="0"/>
                </a:moveTo>
                <a:lnTo>
                  <a:pt x="608340" y="0"/>
                </a:lnTo>
                <a:lnTo>
                  <a:pt x="608340" y="596509"/>
                </a:lnTo>
                <a:lnTo>
                  <a:pt x="0" y="596509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43388" t="-26922" r="-42081" b="-62226"/>
            </a:stretch>
          </a:blipFill>
        </p:spPr>
      </p:sp>
      <p:grpSp>
        <p:nvGrpSpPr>
          <p:cNvPr id="14" name="Group 14"/>
          <p:cNvGrpSpPr/>
          <p:nvPr/>
        </p:nvGrpSpPr>
        <p:grpSpPr>
          <a:xfrm>
            <a:off x="3710445" y="261216"/>
            <a:ext cx="4371902" cy="3233865"/>
            <a:chOff x="0" y="-108200"/>
            <a:chExt cx="5061540" cy="3974619"/>
          </a:xfrm>
        </p:grpSpPr>
        <p:grpSp>
          <p:nvGrpSpPr>
            <p:cNvPr id="15" name="Group 15"/>
            <p:cNvGrpSpPr/>
            <p:nvPr/>
          </p:nvGrpSpPr>
          <p:grpSpPr>
            <a:xfrm>
              <a:off x="0" y="-108200"/>
              <a:ext cx="5061540" cy="3974619"/>
              <a:chOff x="0" y="-28575"/>
              <a:chExt cx="1336724" cy="1049674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44287" y="-19055"/>
                <a:ext cx="1292437" cy="1021099"/>
              </a:xfrm>
              <a:custGeom>
                <a:avLst/>
                <a:gdLst/>
                <a:ahLst/>
                <a:cxnLst/>
                <a:rect l="l" t="t" r="r" b="b"/>
                <a:pathLst>
                  <a:path w="1292437" h="1021099">
                    <a:moveTo>
                      <a:pt x="0" y="0"/>
                    </a:moveTo>
                    <a:lnTo>
                      <a:pt x="1292437" y="0"/>
                    </a:lnTo>
                    <a:lnTo>
                      <a:pt x="1292437" y="1021099"/>
                    </a:lnTo>
                    <a:lnTo>
                      <a:pt x="0" y="1021099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7" name="TextBox 17"/>
              <p:cNvSpPr txBox="1"/>
              <p:nvPr/>
            </p:nvSpPr>
            <p:spPr>
              <a:xfrm>
                <a:off x="0" y="-28575"/>
                <a:ext cx="1292437" cy="104967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</a:pPr>
                <a:endParaRPr/>
              </a:p>
            </p:txBody>
          </p:sp>
        </p:grpSp>
        <p:sp>
          <p:nvSpPr>
            <p:cNvPr id="18" name="Freeform 18"/>
            <p:cNvSpPr/>
            <p:nvPr/>
          </p:nvSpPr>
          <p:spPr>
            <a:xfrm>
              <a:off x="486815" y="-13958"/>
              <a:ext cx="4160961" cy="3675590"/>
            </a:xfrm>
            <a:custGeom>
              <a:avLst/>
              <a:gdLst/>
              <a:ahLst/>
              <a:cxnLst/>
              <a:rect l="l" t="t" r="r" b="b"/>
              <a:pathLst>
                <a:path w="4160961" h="3675589">
                  <a:moveTo>
                    <a:pt x="0" y="0"/>
                  </a:moveTo>
                  <a:lnTo>
                    <a:pt x="4160961" y="0"/>
                  </a:lnTo>
                  <a:lnTo>
                    <a:pt x="4160961" y="3675589"/>
                  </a:lnTo>
                  <a:lnTo>
                    <a:pt x="0" y="36755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</p:sp>
      </p:grpSp>
      <p:sp>
        <p:nvSpPr>
          <p:cNvPr id="20" name="Freeform 20"/>
          <p:cNvSpPr/>
          <p:nvPr/>
        </p:nvSpPr>
        <p:spPr>
          <a:xfrm rot="-8100000">
            <a:off x="8726842" y="5929260"/>
            <a:ext cx="356874" cy="357321"/>
          </a:xfrm>
          <a:custGeom>
            <a:avLst/>
            <a:gdLst/>
            <a:ahLst/>
            <a:cxnLst/>
            <a:rect l="l" t="t" r="r" b="b"/>
            <a:pathLst>
              <a:path w="356874" h="357321">
                <a:moveTo>
                  <a:pt x="0" y="0"/>
                </a:moveTo>
                <a:lnTo>
                  <a:pt x="356874" y="0"/>
                </a:lnTo>
                <a:lnTo>
                  <a:pt x="356874" y="357321"/>
                </a:lnTo>
                <a:lnTo>
                  <a:pt x="0" y="35732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6466278" y="5538277"/>
            <a:ext cx="2325472" cy="1168550"/>
          </a:xfrm>
          <a:custGeom>
            <a:avLst/>
            <a:gdLst/>
            <a:ahLst/>
            <a:cxnLst/>
            <a:rect l="l" t="t" r="r" b="b"/>
            <a:pathLst>
              <a:path w="2325472" h="1168550">
                <a:moveTo>
                  <a:pt x="0" y="0"/>
                </a:moveTo>
                <a:lnTo>
                  <a:pt x="2325472" y="0"/>
                </a:lnTo>
                <a:lnTo>
                  <a:pt x="2325472" y="1168549"/>
                </a:lnTo>
                <a:lnTo>
                  <a:pt x="0" y="1168549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</p:sp>
      <p:sp>
        <p:nvSpPr>
          <p:cNvPr id="22" name="TextBox 22"/>
          <p:cNvSpPr txBox="1"/>
          <p:nvPr/>
        </p:nvSpPr>
        <p:spPr>
          <a:xfrm>
            <a:off x="279761" y="3463538"/>
            <a:ext cx="2627815" cy="7529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60"/>
              </a:lnSpc>
            </a:pPr>
            <a:r>
              <a:rPr lang="en-US" sz="1471">
                <a:solidFill>
                  <a:srgbClr val="FFFFFF"/>
                </a:solidFill>
                <a:latin typeface="Merriweather Bold"/>
              </a:rPr>
              <a:t>INFORMEAZĂ-TE! </a:t>
            </a:r>
          </a:p>
          <a:p>
            <a:pPr>
              <a:lnSpc>
                <a:spcPts val="2060"/>
              </a:lnSpc>
            </a:pPr>
            <a:r>
              <a:rPr lang="en-US" sz="1471">
                <a:solidFill>
                  <a:srgbClr val="FFFFFF"/>
                </a:solidFill>
                <a:latin typeface="Merriweather Bold"/>
              </a:rPr>
              <a:t>TESTEAZĂ-TE! </a:t>
            </a:r>
          </a:p>
          <a:p>
            <a:pPr>
              <a:lnSpc>
                <a:spcPts val="2060"/>
              </a:lnSpc>
              <a:spcBef>
                <a:spcPct val="0"/>
              </a:spcBef>
            </a:pPr>
            <a:r>
              <a:rPr lang="en-US" sz="1471">
                <a:solidFill>
                  <a:srgbClr val="FFFFFF"/>
                </a:solidFill>
                <a:latin typeface="Merriweather Bold"/>
              </a:rPr>
              <a:t>VACCINEAZĂ-TE!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79761" y="2436055"/>
            <a:ext cx="2809891" cy="4075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80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Merriweather"/>
              </a:rPr>
              <a:t>CAMPANIE DE PREVENIRE A CANCERULUI DE COL UTERIN 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247056" y="2062287"/>
            <a:ext cx="1437650" cy="198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80"/>
              </a:lnSpc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  <a:latin typeface="Merriweather"/>
              </a:rPr>
              <a:t> IANUARIE 2024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19008" y="5525037"/>
            <a:ext cx="760491" cy="157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53"/>
              </a:lnSpc>
              <a:spcBef>
                <a:spcPct val="0"/>
              </a:spcBef>
            </a:pPr>
            <a:r>
              <a:rPr lang="en-US" sz="895" dirty="0">
                <a:solidFill>
                  <a:srgbClr val="FFFFFF"/>
                </a:solidFill>
                <a:latin typeface="Merriweather Bold"/>
              </a:rPr>
              <a:t>insp.gov.ro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8139175" y="755999"/>
            <a:ext cx="2704966" cy="1017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FFFFFF"/>
                </a:solidFill>
                <a:latin typeface="Merriweather"/>
              </a:rPr>
              <a:t>Mai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mult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de</a:t>
            </a:r>
          </a:p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52B59E"/>
                </a:solidFill>
                <a:latin typeface="Merriweather Bold"/>
              </a:rPr>
              <a:t>85%</a:t>
            </a:r>
          </a:p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52B59E"/>
                </a:solidFill>
                <a:latin typeface="Merriweather Bold"/>
              </a:rPr>
              <a:t>DINTRE FEMEILE AFECTATE SUNT </a:t>
            </a:r>
          </a:p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52B59E"/>
                </a:solidFill>
                <a:latin typeface="Merriweather Bold"/>
              </a:rPr>
              <a:t>TINERE</a:t>
            </a:r>
            <a:r>
              <a:rPr lang="en-US" sz="946" dirty="0">
                <a:solidFill>
                  <a:srgbClr val="52B59E"/>
                </a:solidFill>
                <a:latin typeface="Merriweather"/>
              </a:rPr>
              <a:t>, 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cu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educație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scăzută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, din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comunitățile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cele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mai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sărace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din </a:t>
            </a:r>
          </a:p>
          <a:p>
            <a:pPr algn="r">
              <a:lnSpc>
                <a:spcPts val="1372"/>
              </a:lnSpc>
            </a:pP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lume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139175" y="2389644"/>
            <a:ext cx="2704966" cy="674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52B59E"/>
                </a:solidFill>
                <a:latin typeface="Merriweather Bold"/>
              </a:rPr>
              <a:t>90%</a:t>
            </a:r>
          </a:p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52B59E"/>
                </a:solidFill>
                <a:latin typeface="Merriweather Bold"/>
              </a:rPr>
              <a:t>DINTRE DECESE,</a:t>
            </a:r>
            <a:r>
              <a:rPr lang="en-US" sz="946" dirty="0">
                <a:solidFill>
                  <a:srgbClr val="52B59E"/>
                </a:solidFill>
                <a:latin typeface="Merriweather"/>
              </a:rPr>
              <a:t> 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se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produc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în</a:t>
            </a:r>
            <a:endParaRPr lang="en-US" sz="946" dirty="0">
              <a:solidFill>
                <a:srgbClr val="FFFFFF"/>
              </a:solidFill>
              <a:latin typeface="Merriweather"/>
            </a:endParaRPr>
          </a:p>
          <a:p>
            <a:pPr algn="r">
              <a:lnSpc>
                <a:spcPts val="1372"/>
              </a:lnSpc>
            </a:pP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țările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cu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venituri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mici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și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mijlocii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.</a:t>
            </a:r>
          </a:p>
          <a:p>
            <a:pPr algn="r">
              <a:lnSpc>
                <a:spcPts val="1372"/>
              </a:lnSpc>
            </a:pPr>
            <a:endParaRPr lang="en-US" sz="946" dirty="0">
              <a:solidFill>
                <a:srgbClr val="FFFFFF"/>
              </a:solidFill>
              <a:latin typeface="Merriweather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3822700" y="3549650"/>
            <a:ext cx="4387010" cy="17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33"/>
              </a:lnSpc>
            </a:pP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Incidența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standardizată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pe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vârstă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(A)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și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ratele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mortalității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(B)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cancerului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de col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uterin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în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funcție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de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țară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în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2020</a:t>
            </a:r>
          </a:p>
          <a:p>
            <a:pPr>
              <a:lnSpc>
                <a:spcPts val="733"/>
              </a:lnSpc>
              <a:spcBef>
                <a:spcPct val="0"/>
              </a:spcBef>
            </a:pP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Baza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de date GLOBOCAN,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AgenţiaInternaţională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pentru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600" dirty="0" err="1">
                <a:solidFill>
                  <a:srgbClr val="FFFFFF"/>
                </a:solidFill>
                <a:latin typeface="Merriweather"/>
              </a:rPr>
              <a:t>Cercetare</a:t>
            </a:r>
            <a:r>
              <a:rPr lang="en-US" sz="600" dirty="0">
                <a:solidFill>
                  <a:srgbClr val="FFFFFF"/>
                </a:solidFill>
                <a:latin typeface="Merriweather"/>
              </a:rPr>
              <a:t> in Cancer (IARC), the Global Cancer Observatory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9291164" y="3932914"/>
            <a:ext cx="1486838" cy="674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372"/>
              </a:lnSpc>
            </a:pP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Cancerul</a:t>
            </a:r>
            <a:r>
              <a:rPr lang="en-US" sz="946" dirty="0">
                <a:solidFill>
                  <a:srgbClr val="FFFFFF"/>
                </a:solidFill>
                <a:latin typeface="Merriweather"/>
              </a:rPr>
              <a:t> de col </a:t>
            </a:r>
            <a:r>
              <a:rPr lang="en-US" sz="946" dirty="0" err="1">
                <a:solidFill>
                  <a:srgbClr val="FFFFFF"/>
                </a:solidFill>
                <a:latin typeface="Merriweather"/>
              </a:rPr>
              <a:t>uterin</a:t>
            </a:r>
            <a:endParaRPr lang="en-US" sz="946" dirty="0">
              <a:solidFill>
                <a:srgbClr val="FFFFFF"/>
              </a:solidFill>
              <a:latin typeface="Merriweather"/>
            </a:endParaRPr>
          </a:p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FF4545"/>
                </a:solidFill>
                <a:latin typeface="Merriweather Bold"/>
              </a:rPr>
              <a:t>OMOARĂ MAI MULT DE</a:t>
            </a:r>
          </a:p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FF4545"/>
                </a:solidFill>
                <a:latin typeface="Merriweather Bold"/>
              </a:rPr>
              <a:t>300.000</a:t>
            </a:r>
          </a:p>
          <a:p>
            <a:pPr algn="r">
              <a:lnSpc>
                <a:spcPts val="1372"/>
              </a:lnSpc>
            </a:pPr>
            <a:r>
              <a:rPr lang="en-US" sz="946" dirty="0">
                <a:solidFill>
                  <a:srgbClr val="FF4545"/>
                </a:solidFill>
                <a:latin typeface="Merriweather Bold"/>
              </a:rPr>
              <a:t>FEMEI ÎN FIECARE AN</a:t>
            </a:r>
            <a:r>
              <a:rPr lang="en-US" sz="946" dirty="0">
                <a:solidFill>
                  <a:srgbClr val="FF4545"/>
                </a:solidFill>
                <a:latin typeface="Merriweather"/>
              </a:rPr>
              <a:t>.</a:t>
            </a:r>
          </a:p>
        </p:txBody>
      </p:sp>
      <p:grpSp>
        <p:nvGrpSpPr>
          <p:cNvPr id="30" name="Group 30"/>
          <p:cNvGrpSpPr/>
          <p:nvPr/>
        </p:nvGrpSpPr>
        <p:grpSpPr>
          <a:xfrm>
            <a:off x="5749003" y="4048945"/>
            <a:ext cx="657884" cy="751015"/>
            <a:chOff x="0" y="0"/>
            <a:chExt cx="877179" cy="1001353"/>
          </a:xfrm>
        </p:grpSpPr>
        <p:grpSp>
          <p:nvGrpSpPr>
            <p:cNvPr id="31" name="Group 31"/>
            <p:cNvGrpSpPr/>
            <p:nvPr/>
          </p:nvGrpSpPr>
          <p:grpSpPr>
            <a:xfrm>
              <a:off x="0" y="0"/>
              <a:ext cx="877179" cy="1001353"/>
              <a:chOff x="0" y="0"/>
              <a:chExt cx="235771" cy="269147"/>
            </a:xfrm>
          </p:grpSpPr>
          <p:sp>
            <p:nvSpPr>
              <p:cNvPr id="32" name="Freeform 32"/>
              <p:cNvSpPr/>
              <p:nvPr/>
            </p:nvSpPr>
            <p:spPr>
              <a:xfrm>
                <a:off x="0" y="0"/>
                <a:ext cx="235771" cy="269147"/>
              </a:xfrm>
              <a:custGeom>
                <a:avLst/>
                <a:gdLst/>
                <a:ahLst/>
                <a:cxnLst/>
                <a:rect l="l" t="t" r="r" b="b"/>
                <a:pathLst>
                  <a:path w="235771" h="269147">
                    <a:moveTo>
                      <a:pt x="0" y="0"/>
                    </a:moveTo>
                    <a:lnTo>
                      <a:pt x="235771" y="0"/>
                    </a:lnTo>
                    <a:lnTo>
                      <a:pt x="235771" y="269147"/>
                    </a:lnTo>
                    <a:lnTo>
                      <a:pt x="0" y="269147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3" name="TextBox 33"/>
              <p:cNvSpPr txBox="1"/>
              <p:nvPr/>
            </p:nvSpPr>
            <p:spPr>
              <a:xfrm>
                <a:off x="0" y="-28575"/>
                <a:ext cx="235771" cy="297722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</a:pPr>
                <a:endParaRPr/>
              </a:p>
            </p:txBody>
          </p:sp>
        </p:grpSp>
        <p:sp>
          <p:nvSpPr>
            <p:cNvPr id="34" name="Freeform 34"/>
            <p:cNvSpPr/>
            <p:nvPr/>
          </p:nvSpPr>
          <p:spPr>
            <a:xfrm>
              <a:off x="172272" y="457828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5" name="Freeform 35"/>
            <p:cNvSpPr/>
            <p:nvPr/>
          </p:nvSpPr>
          <p:spPr>
            <a:xfrm>
              <a:off x="285809" y="457828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4" y="0"/>
                  </a:lnTo>
                  <a:lnTo>
                    <a:pt x="91374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6" name="Freeform 36"/>
            <p:cNvSpPr/>
            <p:nvPr/>
          </p:nvSpPr>
          <p:spPr>
            <a:xfrm>
              <a:off x="395051" y="457828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7" name="Freeform 37"/>
            <p:cNvSpPr/>
            <p:nvPr/>
          </p:nvSpPr>
          <p:spPr>
            <a:xfrm>
              <a:off x="504292" y="457828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8" name="Freeform 38"/>
            <p:cNvSpPr/>
            <p:nvPr/>
          </p:nvSpPr>
          <p:spPr>
            <a:xfrm>
              <a:off x="613533" y="457828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4" y="0"/>
                  </a:lnTo>
                  <a:lnTo>
                    <a:pt x="91374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9" name="Freeform 39"/>
            <p:cNvSpPr/>
            <p:nvPr/>
          </p:nvSpPr>
          <p:spPr>
            <a:xfrm>
              <a:off x="172272" y="578387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0" name="Freeform 40"/>
            <p:cNvSpPr/>
            <p:nvPr/>
          </p:nvSpPr>
          <p:spPr>
            <a:xfrm>
              <a:off x="285809" y="578387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4" y="0"/>
                  </a:lnTo>
                  <a:lnTo>
                    <a:pt x="91374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1" name="Freeform 41"/>
            <p:cNvSpPr/>
            <p:nvPr/>
          </p:nvSpPr>
          <p:spPr>
            <a:xfrm>
              <a:off x="395051" y="578387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2" name="Freeform 42"/>
            <p:cNvSpPr/>
            <p:nvPr/>
          </p:nvSpPr>
          <p:spPr>
            <a:xfrm>
              <a:off x="504292" y="578387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3" name="Freeform 43"/>
            <p:cNvSpPr/>
            <p:nvPr/>
          </p:nvSpPr>
          <p:spPr>
            <a:xfrm>
              <a:off x="613533" y="578387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4" y="0"/>
                  </a:lnTo>
                  <a:lnTo>
                    <a:pt x="91374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4" name="Freeform 44"/>
            <p:cNvSpPr/>
            <p:nvPr/>
          </p:nvSpPr>
          <p:spPr>
            <a:xfrm>
              <a:off x="172272" y="704076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5" name="Freeform 45"/>
            <p:cNvSpPr/>
            <p:nvPr/>
          </p:nvSpPr>
          <p:spPr>
            <a:xfrm>
              <a:off x="285809" y="704076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4" y="0"/>
                  </a:lnTo>
                  <a:lnTo>
                    <a:pt x="91374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6" name="Freeform 46"/>
            <p:cNvSpPr/>
            <p:nvPr/>
          </p:nvSpPr>
          <p:spPr>
            <a:xfrm>
              <a:off x="395051" y="704076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7" name="Freeform 47"/>
            <p:cNvSpPr/>
            <p:nvPr/>
          </p:nvSpPr>
          <p:spPr>
            <a:xfrm>
              <a:off x="504292" y="704076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8" name="Freeform 48"/>
            <p:cNvSpPr/>
            <p:nvPr/>
          </p:nvSpPr>
          <p:spPr>
            <a:xfrm>
              <a:off x="613533" y="704076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4" y="0"/>
                  </a:lnTo>
                  <a:lnTo>
                    <a:pt x="91374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9" name="Freeform 49"/>
            <p:cNvSpPr/>
            <p:nvPr/>
          </p:nvSpPr>
          <p:spPr>
            <a:xfrm>
              <a:off x="174420" y="829765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0" name="Freeform 50"/>
            <p:cNvSpPr/>
            <p:nvPr/>
          </p:nvSpPr>
          <p:spPr>
            <a:xfrm>
              <a:off x="287957" y="829765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4" y="0"/>
                  </a:lnTo>
                  <a:lnTo>
                    <a:pt x="91374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1" name="Freeform 51"/>
            <p:cNvSpPr/>
            <p:nvPr/>
          </p:nvSpPr>
          <p:spPr>
            <a:xfrm>
              <a:off x="397199" y="829765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2" name="Freeform 52"/>
            <p:cNvSpPr/>
            <p:nvPr/>
          </p:nvSpPr>
          <p:spPr>
            <a:xfrm>
              <a:off x="506440" y="829765"/>
              <a:ext cx="91373" cy="91373"/>
            </a:xfrm>
            <a:custGeom>
              <a:avLst/>
              <a:gdLst/>
              <a:ahLst/>
              <a:cxnLst/>
              <a:rect l="l" t="t" r="r" b="b"/>
              <a:pathLst>
                <a:path w="91373" h="91373">
                  <a:moveTo>
                    <a:pt x="0" y="0"/>
                  </a:moveTo>
                  <a:lnTo>
                    <a:pt x="91373" y="0"/>
                  </a:lnTo>
                  <a:lnTo>
                    <a:pt x="91373" y="91373"/>
                  </a:lnTo>
                  <a:lnTo>
                    <a:pt x="0" y="913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3" name="TextBox 53"/>
            <p:cNvSpPr txBox="1"/>
            <p:nvPr/>
          </p:nvSpPr>
          <p:spPr>
            <a:xfrm>
              <a:off x="263645" y="-29359"/>
              <a:ext cx="368408" cy="4067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08"/>
                </a:lnSpc>
                <a:spcBef>
                  <a:spcPct val="0"/>
                </a:spcBef>
              </a:pPr>
              <a:r>
                <a:rPr lang="en-US" sz="1791">
                  <a:solidFill>
                    <a:srgbClr val="FF3131"/>
                  </a:solidFill>
                  <a:latin typeface="Merriweather Bold"/>
                </a:rPr>
                <a:t>19</a:t>
              </a:r>
            </a:p>
          </p:txBody>
        </p:sp>
      </p:grpSp>
      <p:sp>
        <p:nvSpPr>
          <p:cNvPr id="54" name="TextBox 54"/>
          <p:cNvSpPr txBox="1"/>
          <p:nvPr/>
        </p:nvSpPr>
        <p:spPr>
          <a:xfrm>
            <a:off x="6508840" y="4016068"/>
            <a:ext cx="1371762" cy="5080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Merriweather"/>
              </a:rPr>
              <a:t>19 din 20 </a:t>
            </a:r>
            <a:r>
              <a:rPr lang="en-US" sz="979" dirty="0" err="1">
                <a:solidFill>
                  <a:srgbClr val="FFFFFF"/>
                </a:solidFill>
                <a:latin typeface="Merriweather"/>
              </a:rPr>
              <a:t>cele</a:t>
            </a:r>
            <a:r>
              <a:rPr lang="en-US" sz="979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79" dirty="0" err="1">
                <a:solidFill>
                  <a:srgbClr val="FFFFFF"/>
                </a:solidFill>
                <a:latin typeface="Merriweather"/>
              </a:rPr>
              <a:t>mai</a:t>
            </a:r>
            <a:r>
              <a:rPr lang="en-US" sz="979" dirty="0">
                <a:solidFill>
                  <a:srgbClr val="FFFFFF"/>
                </a:solidFill>
                <a:latin typeface="Merriweather"/>
              </a:rPr>
              <a:t> </a:t>
            </a:r>
          </a:p>
          <a:p>
            <a:pPr algn="r">
              <a:lnSpc>
                <a:spcPts val="1371"/>
              </a:lnSpc>
            </a:pPr>
            <a:r>
              <a:rPr lang="en-US" sz="979" dirty="0" err="1">
                <a:solidFill>
                  <a:srgbClr val="FFFFFF"/>
                </a:solidFill>
                <a:latin typeface="Merriweather"/>
              </a:rPr>
              <a:t>afectate</a:t>
            </a:r>
            <a:r>
              <a:rPr lang="en-US" sz="979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79" dirty="0" err="1">
                <a:solidFill>
                  <a:srgbClr val="FFFFFF"/>
                </a:solidFill>
                <a:latin typeface="Merriweather"/>
              </a:rPr>
              <a:t>țări</a:t>
            </a:r>
            <a:r>
              <a:rPr lang="en-US" sz="979" dirty="0">
                <a:solidFill>
                  <a:srgbClr val="FFFFFF"/>
                </a:solidFill>
                <a:latin typeface="Merriweather"/>
              </a:rPr>
              <a:t> sunt </a:t>
            </a:r>
          </a:p>
          <a:p>
            <a:pPr algn="r">
              <a:lnSpc>
                <a:spcPts val="1371"/>
              </a:lnSpc>
              <a:spcBef>
                <a:spcPct val="0"/>
              </a:spcBef>
            </a:pPr>
            <a:r>
              <a:rPr lang="en-US" sz="979" dirty="0" err="1">
                <a:solidFill>
                  <a:srgbClr val="FFFFFF"/>
                </a:solidFill>
                <a:latin typeface="Merriweather"/>
              </a:rPr>
              <a:t>în</a:t>
            </a:r>
            <a:r>
              <a:rPr lang="en-US" sz="979" dirty="0">
                <a:solidFill>
                  <a:srgbClr val="FFFFFF"/>
                </a:solidFill>
                <a:latin typeface="Merriweather"/>
              </a:rPr>
              <a:t> Africa.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930786" y="4023423"/>
            <a:ext cx="1544388" cy="851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898" dirty="0" err="1">
                <a:solidFill>
                  <a:srgbClr val="FFFFFF"/>
                </a:solidFill>
                <a:latin typeface="Merriweather"/>
              </a:rPr>
              <a:t>Anual</a:t>
            </a:r>
            <a:r>
              <a:rPr lang="en-US" sz="898" dirty="0">
                <a:solidFill>
                  <a:srgbClr val="FFFFFF"/>
                </a:solidFill>
                <a:latin typeface="Merriweather"/>
              </a:rPr>
              <a:t> sunt </a:t>
            </a:r>
            <a:r>
              <a:rPr lang="en-US" sz="898" u="sng" dirty="0">
                <a:solidFill>
                  <a:srgbClr val="FFFFFF"/>
                </a:solidFill>
                <a:latin typeface="Merriweather"/>
              </a:rPr>
              <a:t>DIAGNOSTICATE PESTE </a:t>
            </a:r>
          </a:p>
          <a:p>
            <a:pPr>
              <a:lnSpc>
                <a:spcPts val="1400"/>
              </a:lnSpc>
            </a:pPr>
            <a:r>
              <a:rPr lang="en-US" sz="898" u="sng" dirty="0">
                <a:solidFill>
                  <a:srgbClr val="FFFFFF"/>
                </a:solidFill>
                <a:latin typeface="Merriweather"/>
              </a:rPr>
              <a:t>600.000</a:t>
            </a:r>
          </a:p>
          <a:p>
            <a:pPr>
              <a:lnSpc>
                <a:spcPts val="1400"/>
              </a:lnSpc>
            </a:pPr>
            <a:r>
              <a:rPr lang="en-US" sz="898" dirty="0" err="1">
                <a:solidFill>
                  <a:srgbClr val="FFFFFF"/>
                </a:solidFill>
                <a:latin typeface="Merriweather"/>
              </a:rPr>
              <a:t>Cazuri</a:t>
            </a:r>
            <a:r>
              <a:rPr lang="en-US" sz="898" dirty="0">
                <a:solidFill>
                  <a:srgbClr val="FFFFFF"/>
                </a:solidFill>
                <a:latin typeface="Merriweather"/>
              </a:rPr>
              <a:t>.</a:t>
            </a:r>
          </a:p>
          <a:p>
            <a:pPr>
              <a:lnSpc>
                <a:spcPts val="1400"/>
              </a:lnSpc>
            </a:pPr>
            <a:endParaRPr lang="en-US" sz="898" dirty="0">
              <a:solidFill>
                <a:srgbClr val="FFFFFF"/>
              </a:solidFill>
              <a:latin typeface="Merriweather"/>
            </a:endParaRPr>
          </a:p>
        </p:txBody>
      </p:sp>
      <p:sp>
        <p:nvSpPr>
          <p:cNvPr id="56" name="TextBox 56"/>
          <p:cNvSpPr txBox="1"/>
          <p:nvPr/>
        </p:nvSpPr>
        <p:spPr>
          <a:xfrm>
            <a:off x="6876550" y="5775894"/>
            <a:ext cx="1691109" cy="41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0"/>
              </a:lnSpc>
            </a:pPr>
            <a:r>
              <a:rPr lang="en-US" sz="1207" dirty="0">
                <a:solidFill>
                  <a:srgbClr val="FFFFFF"/>
                </a:solidFill>
                <a:latin typeface="Merriweather"/>
              </a:rPr>
              <a:t>SE ESTIMEAZĂ </a:t>
            </a:r>
          </a:p>
          <a:p>
            <a:pPr algn="ctr">
              <a:lnSpc>
                <a:spcPts val="1690"/>
              </a:lnSpc>
              <a:spcBef>
                <a:spcPct val="0"/>
              </a:spcBef>
            </a:pPr>
            <a:r>
              <a:rPr lang="en-US" sz="1207" dirty="0" err="1">
                <a:solidFill>
                  <a:srgbClr val="FFFFFF"/>
                </a:solidFill>
                <a:latin typeface="Merriweather"/>
              </a:rPr>
              <a:t>că</a:t>
            </a:r>
            <a:r>
              <a:rPr lang="en-US" sz="1207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1207" dirty="0" err="1">
                <a:solidFill>
                  <a:srgbClr val="FFFFFF"/>
                </a:solidFill>
                <a:latin typeface="Merriweather"/>
              </a:rPr>
              <a:t>fără</a:t>
            </a:r>
            <a:r>
              <a:rPr lang="en-US" sz="1207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1207" dirty="0" err="1">
                <a:solidFill>
                  <a:srgbClr val="FFFFFF"/>
                </a:solidFill>
                <a:latin typeface="Merriweather"/>
              </a:rPr>
              <a:t>acțiuni</a:t>
            </a:r>
            <a:endParaRPr lang="en-US" sz="1207" dirty="0">
              <a:solidFill>
                <a:srgbClr val="FFFFFF"/>
              </a:solidFill>
              <a:latin typeface="Merriweather"/>
            </a:endParaRPr>
          </a:p>
        </p:txBody>
      </p:sp>
      <p:sp>
        <p:nvSpPr>
          <p:cNvPr id="57" name="TextBox 57"/>
          <p:cNvSpPr txBox="1"/>
          <p:nvPr/>
        </p:nvSpPr>
        <p:spPr>
          <a:xfrm>
            <a:off x="6783460" y="6219639"/>
            <a:ext cx="1691109" cy="2849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8"/>
              </a:lnSpc>
              <a:spcBef>
                <a:spcPct val="0"/>
              </a:spcBef>
            </a:pPr>
            <a:r>
              <a:rPr lang="en-US" sz="1698" dirty="0">
                <a:solidFill>
                  <a:srgbClr val="FFFFFF"/>
                </a:solidFill>
                <a:latin typeface="Merriweather"/>
              </a:rPr>
              <a:t>PÂNĂ ÎN 2030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841928" y="5762679"/>
            <a:ext cx="1028449" cy="7534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520"/>
              </a:lnSpc>
            </a:pPr>
            <a:r>
              <a:rPr lang="en-US" sz="962" dirty="0" err="1">
                <a:solidFill>
                  <a:srgbClr val="FFFFFF"/>
                </a:solidFill>
                <a:latin typeface="Merriweather"/>
              </a:rPr>
              <a:t>Numărul</a:t>
            </a:r>
            <a:r>
              <a:rPr lang="en-US" sz="962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62" dirty="0" err="1">
                <a:solidFill>
                  <a:srgbClr val="FFFFFF"/>
                </a:solidFill>
                <a:latin typeface="Merriweather"/>
              </a:rPr>
              <a:t>anual</a:t>
            </a:r>
            <a:endParaRPr lang="en-US" sz="962" dirty="0">
              <a:solidFill>
                <a:srgbClr val="FFFFFF"/>
              </a:solidFill>
              <a:latin typeface="Merriweather"/>
            </a:endParaRPr>
          </a:p>
          <a:p>
            <a:pPr algn="just">
              <a:lnSpc>
                <a:spcPts val="1520"/>
              </a:lnSpc>
            </a:pPr>
            <a:r>
              <a:rPr lang="en-US" sz="962" dirty="0">
                <a:solidFill>
                  <a:srgbClr val="FFFFFF"/>
                </a:solidFill>
                <a:latin typeface="Merriweather"/>
              </a:rPr>
              <a:t>de </a:t>
            </a:r>
            <a:r>
              <a:rPr lang="en-US" sz="962" dirty="0" err="1">
                <a:solidFill>
                  <a:srgbClr val="FFFFFF"/>
                </a:solidFill>
                <a:latin typeface="Merriweather"/>
              </a:rPr>
              <a:t>cazuri</a:t>
            </a:r>
            <a:r>
              <a:rPr lang="en-US" sz="962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62" dirty="0" err="1">
                <a:solidFill>
                  <a:srgbClr val="FFFFFF"/>
                </a:solidFill>
                <a:latin typeface="Merriweather"/>
              </a:rPr>
              <a:t>noi</a:t>
            </a:r>
            <a:endParaRPr lang="en-US" sz="962" dirty="0">
              <a:solidFill>
                <a:srgbClr val="FFFFFF"/>
              </a:solidFill>
              <a:latin typeface="Merriweather"/>
            </a:endParaRPr>
          </a:p>
          <a:p>
            <a:pPr algn="just">
              <a:lnSpc>
                <a:spcPts val="1520"/>
              </a:lnSpc>
            </a:pPr>
            <a:r>
              <a:rPr lang="en-US" sz="962" dirty="0">
                <a:solidFill>
                  <a:srgbClr val="FFFFFF"/>
                </a:solidFill>
                <a:latin typeface="Merriweather"/>
              </a:rPr>
              <a:t>VA CREȘTE LA</a:t>
            </a:r>
          </a:p>
          <a:p>
            <a:pPr algn="just">
              <a:lnSpc>
                <a:spcPts val="1520"/>
              </a:lnSpc>
            </a:pPr>
            <a:r>
              <a:rPr lang="en-US" sz="962">
                <a:solidFill>
                  <a:srgbClr val="FFFFFF"/>
                </a:solidFill>
                <a:latin typeface="Merriweather"/>
              </a:rPr>
              <a:t>700.000</a:t>
            </a:r>
            <a:endParaRPr lang="en-US" sz="962" dirty="0">
              <a:solidFill>
                <a:srgbClr val="FFFFFF"/>
              </a:solidFill>
              <a:latin typeface="Merriweather"/>
            </a:endParaRPr>
          </a:p>
        </p:txBody>
      </p:sp>
      <p:sp>
        <p:nvSpPr>
          <p:cNvPr id="59" name="TextBox 59"/>
          <p:cNvSpPr txBox="1"/>
          <p:nvPr/>
        </p:nvSpPr>
        <p:spPr>
          <a:xfrm>
            <a:off x="9306258" y="5799453"/>
            <a:ext cx="1583071" cy="5611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530"/>
              </a:lnSpc>
            </a:pPr>
            <a:r>
              <a:rPr lang="en-US" sz="962" dirty="0" err="1">
                <a:solidFill>
                  <a:srgbClr val="FFFFFF"/>
                </a:solidFill>
                <a:latin typeface="Merriweather"/>
              </a:rPr>
              <a:t>Numărul</a:t>
            </a:r>
            <a:r>
              <a:rPr lang="en-US" sz="962" dirty="0">
                <a:solidFill>
                  <a:srgbClr val="FFFFFF"/>
                </a:solidFill>
                <a:latin typeface="Merriweather"/>
              </a:rPr>
              <a:t> </a:t>
            </a:r>
            <a:r>
              <a:rPr lang="en-US" sz="962" dirty="0" err="1">
                <a:solidFill>
                  <a:srgbClr val="FFFFFF"/>
                </a:solidFill>
                <a:latin typeface="Merriweather"/>
              </a:rPr>
              <a:t>anual</a:t>
            </a:r>
            <a:r>
              <a:rPr lang="en-US" sz="962" dirty="0">
                <a:solidFill>
                  <a:srgbClr val="FFFFFF"/>
                </a:solidFill>
                <a:latin typeface="Merriweather"/>
              </a:rPr>
              <a:t> de </a:t>
            </a:r>
            <a:r>
              <a:rPr lang="en-US" sz="962" dirty="0" err="1">
                <a:solidFill>
                  <a:srgbClr val="FFFFFF"/>
                </a:solidFill>
                <a:latin typeface="Merriweather"/>
              </a:rPr>
              <a:t>decese</a:t>
            </a:r>
            <a:r>
              <a:rPr lang="en-US" sz="962" dirty="0">
                <a:solidFill>
                  <a:srgbClr val="FFFFFF"/>
                </a:solidFill>
                <a:latin typeface="Merriweather"/>
              </a:rPr>
              <a:t> </a:t>
            </a:r>
          </a:p>
          <a:p>
            <a:pPr algn="just">
              <a:lnSpc>
                <a:spcPts val="1530"/>
              </a:lnSpc>
            </a:pPr>
            <a:r>
              <a:rPr lang="en-US" sz="962" dirty="0">
                <a:solidFill>
                  <a:srgbClr val="FF4545"/>
                </a:solidFill>
                <a:latin typeface="Merriweather Bold"/>
              </a:rPr>
              <a:t>VA CREȘTE LA </a:t>
            </a:r>
          </a:p>
          <a:p>
            <a:pPr algn="just">
              <a:lnSpc>
                <a:spcPts val="1530"/>
              </a:lnSpc>
            </a:pPr>
            <a:r>
              <a:rPr lang="en-US" sz="962" dirty="0">
                <a:solidFill>
                  <a:srgbClr val="FF4545"/>
                </a:solidFill>
                <a:latin typeface="Merriweather Bold"/>
              </a:rPr>
              <a:t>400.000 </a:t>
            </a:r>
          </a:p>
        </p:txBody>
      </p:sp>
      <p:sp>
        <p:nvSpPr>
          <p:cNvPr id="60" name="Freeform 60"/>
          <p:cNvSpPr/>
          <p:nvPr/>
        </p:nvSpPr>
        <p:spPr>
          <a:xfrm rot="-8100000" flipH="1" flipV="1">
            <a:off x="6137596" y="5945223"/>
            <a:ext cx="356874" cy="357321"/>
          </a:xfrm>
          <a:custGeom>
            <a:avLst/>
            <a:gdLst/>
            <a:ahLst/>
            <a:cxnLst/>
            <a:rect l="l" t="t" r="r" b="b"/>
            <a:pathLst>
              <a:path w="356874" h="357321">
                <a:moveTo>
                  <a:pt x="356874" y="357321"/>
                </a:moveTo>
                <a:lnTo>
                  <a:pt x="0" y="357321"/>
                </a:lnTo>
                <a:lnTo>
                  <a:pt x="0" y="0"/>
                </a:lnTo>
                <a:lnTo>
                  <a:pt x="356874" y="0"/>
                </a:lnTo>
                <a:lnTo>
                  <a:pt x="356874" y="357321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</p:sp>
      <p:sp>
        <p:nvSpPr>
          <p:cNvPr id="61" name="TextBox 61"/>
          <p:cNvSpPr txBox="1"/>
          <p:nvPr/>
        </p:nvSpPr>
        <p:spPr>
          <a:xfrm>
            <a:off x="842440" y="6889588"/>
            <a:ext cx="842266" cy="3184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53"/>
              </a:lnSpc>
            </a:pPr>
            <a:r>
              <a:rPr lang="en-US" sz="895" spc="85">
                <a:solidFill>
                  <a:srgbClr val="FFFFFF"/>
                </a:solidFill>
                <a:latin typeface="Goudy"/>
              </a:rPr>
              <a:t>MINISTERUL </a:t>
            </a:r>
          </a:p>
          <a:p>
            <a:pPr>
              <a:lnSpc>
                <a:spcPts val="1253"/>
              </a:lnSpc>
            </a:pPr>
            <a:r>
              <a:rPr lang="en-US" sz="895" spc="85">
                <a:solidFill>
                  <a:srgbClr val="FFFFFF"/>
                </a:solidFill>
                <a:latin typeface="Goudy"/>
              </a:rPr>
              <a:t>SĂNĂTĂȚII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Goudy</vt:lpstr>
      <vt:lpstr>Merriweather Bold</vt:lpstr>
      <vt:lpstr>Calibri</vt:lpstr>
      <vt:lpstr>Merriweather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 - poster landscape cancer col uterin</dc:title>
  <dc:creator>User</dc:creator>
  <cp:lastModifiedBy>pintea nicoleta</cp:lastModifiedBy>
  <cp:revision>4</cp:revision>
  <dcterms:created xsi:type="dcterms:W3CDTF">2006-08-16T00:00:00Z</dcterms:created>
  <dcterms:modified xsi:type="dcterms:W3CDTF">2024-01-13T05:22:40Z</dcterms:modified>
  <dc:identifier>DAF4QNpZQsw</dc:identifier>
</cp:coreProperties>
</file>